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20"/>
  </p:notesMasterIdLst>
  <p:handoutMasterIdLst>
    <p:handoutMasterId r:id="rId21"/>
  </p:handoutMasterIdLst>
  <p:sldIdLst>
    <p:sldId id="280" r:id="rId2"/>
    <p:sldId id="306" r:id="rId3"/>
    <p:sldId id="318" r:id="rId4"/>
    <p:sldId id="319" r:id="rId5"/>
    <p:sldId id="320" r:id="rId6"/>
    <p:sldId id="321" r:id="rId7"/>
    <p:sldId id="322" r:id="rId8"/>
    <p:sldId id="324" r:id="rId9"/>
    <p:sldId id="323" r:id="rId10"/>
    <p:sldId id="325" r:id="rId11"/>
    <p:sldId id="326" r:id="rId12"/>
    <p:sldId id="327" r:id="rId13"/>
    <p:sldId id="328" r:id="rId14"/>
    <p:sldId id="329" r:id="rId15"/>
    <p:sldId id="331" r:id="rId16"/>
    <p:sldId id="332" r:id="rId17"/>
    <p:sldId id="317" r:id="rId18"/>
    <p:sldId id="301" r:id="rId19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C1BC"/>
    <a:srgbClr val="F7C1BB"/>
    <a:srgbClr val="885A5A"/>
    <a:srgbClr val="ED6A5A"/>
    <a:srgbClr val="F4F1BB"/>
    <a:srgbClr val="84B082"/>
    <a:srgbClr val="123F68"/>
    <a:srgbClr val="FFD670"/>
    <a:srgbClr val="70D6FF"/>
    <a:srgbClr val="FF70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25"/>
    <p:restoredTop sz="89355"/>
  </p:normalViewPr>
  <p:slideViewPr>
    <p:cSldViewPr showGuides="1">
      <p:cViewPr varScale="1">
        <p:scale>
          <a:sx n="51" d="100"/>
          <a:sy n="51" d="100"/>
        </p:scale>
        <p:origin x="288" y="864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cut back on costs but </a:t>
            </a:r>
            <a:r>
              <a:rPr lang="en-US" dirty="0" err="1"/>
              <a:t>cust</a:t>
            </a:r>
            <a:r>
              <a:rPr lang="en-US" dirty="0"/>
              <a:t> sat would go down. Could increase staffing levels, </a:t>
            </a:r>
            <a:r>
              <a:rPr lang="en-US" dirty="0" err="1"/>
              <a:t>cust</a:t>
            </a:r>
            <a:r>
              <a:rPr lang="en-US" dirty="0"/>
              <a:t> sat would increase but cost will be too high (and therefore would start losing customers)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61184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 this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05615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2155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62505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Establishing a business process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1B5709-0B57-D045-9040-135BB8C715DA}"/>
              </a:ext>
            </a:extLst>
          </p:cNvPr>
          <p:cNvSpPr/>
          <p:nvPr/>
        </p:nvSpPr>
        <p:spPr>
          <a:xfrm>
            <a:off x="503237" y="182562"/>
            <a:ext cx="22631400" cy="1066800"/>
          </a:xfrm>
          <a:prstGeom prst="roundRect">
            <a:avLst>
              <a:gd name="adj" fmla="val 1613"/>
            </a:avLst>
          </a:prstGeom>
          <a:solidFill>
            <a:srgbClr val="F4F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Reports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5CAC7C1-6D88-6B4A-8690-C7970B878431}"/>
              </a:ext>
            </a:extLst>
          </p:cNvPr>
          <p:cNvSpPr/>
          <p:nvPr/>
        </p:nvSpPr>
        <p:spPr>
          <a:xfrm>
            <a:off x="4984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Problems generated by repeat calls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475368-7F35-0841-B54A-3A4D1A3F15C0}"/>
              </a:ext>
            </a:extLst>
          </p:cNvPr>
          <p:cNvSpPr/>
          <p:nvPr/>
        </p:nvSpPr>
        <p:spPr>
          <a:xfrm>
            <a:off x="122332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Agents who generate repeat calls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78FE81-BCFB-3C45-8D1A-173DE2E6A0D6}"/>
              </a:ext>
            </a:extLst>
          </p:cNvPr>
          <p:cNvSpPr txBox="1"/>
          <p:nvPr/>
        </p:nvSpPr>
        <p:spPr>
          <a:xfrm>
            <a:off x="498474" y="3230562"/>
            <a:ext cx="109013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Everyone receives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Training programs to address each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Updated reference manuals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2D8A21-481C-334A-85E9-7B9ABEB0B3E6}"/>
              </a:ext>
            </a:extLst>
          </p:cNvPr>
          <p:cNvSpPr txBox="1"/>
          <p:nvPr/>
        </p:nvSpPr>
        <p:spPr>
          <a:xfrm>
            <a:off x="12233274" y="3230562"/>
            <a:ext cx="109013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Results go to individuals and their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Call shadowing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Individual training programs for people with high repeat call volume</a:t>
            </a:r>
          </a:p>
        </p:txBody>
      </p:sp>
    </p:spTree>
    <p:extLst>
      <p:ext uri="{BB962C8B-B14F-4D97-AF65-F5344CB8AC3E}">
        <p14:creationId xmlns:p14="http://schemas.microsoft.com/office/powerpoint/2010/main" val="253164183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1B5709-0B57-D045-9040-135BB8C715DA}"/>
              </a:ext>
            </a:extLst>
          </p:cNvPr>
          <p:cNvSpPr/>
          <p:nvPr/>
        </p:nvSpPr>
        <p:spPr>
          <a:xfrm>
            <a:off x="503237" y="182562"/>
            <a:ext cx="22631400" cy="1066800"/>
          </a:xfrm>
          <a:prstGeom prst="roundRect">
            <a:avLst>
              <a:gd name="adj" fmla="val 1613"/>
            </a:avLst>
          </a:prstGeom>
          <a:solidFill>
            <a:srgbClr val="F4F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Reports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5CAC7C1-6D88-6B4A-8690-C7970B878431}"/>
              </a:ext>
            </a:extLst>
          </p:cNvPr>
          <p:cNvSpPr/>
          <p:nvPr/>
        </p:nvSpPr>
        <p:spPr>
          <a:xfrm>
            <a:off x="4984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Problems generated by repeat calls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475368-7F35-0841-B54A-3A4D1A3F15C0}"/>
              </a:ext>
            </a:extLst>
          </p:cNvPr>
          <p:cNvSpPr/>
          <p:nvPr/>
        </p:nvSpPr>
        <p:spPr>
          <a:xfrm>
            <a:off x="122332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Agents who generate repeat calls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78FE81-BCFB-3C45-8D1A-173DE2E6A0D6}"/>
              </a:ext>
            </a:extLst>
          </p:cNvPr>
          <p:cNvSpPr txBox="1"/>
          <p:nvPr/>
        </p:nvSpPr>
        <p:spPr>
          <a:xfrm>
            <a:off x="498474" y="3230562"/>
            <a:ext cx="109013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Everyone receives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Training programs to address each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Updated reference manuals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2D8A21-481C-334A-85E9-7B9ABEB0B3E6}"/>
              </a:ext>
            </a:extLst>
          </p:cNvPr>
          <p:cNvSpPr txBox="1"/>
          <p:nvPr/>
        </p:nvSpPr>
        <p:spPr>
          <a:xfrm>
            <a:off x="12233274" y="3230562"/>
            <a:ext cx="109013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Results go to individuals and their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Call shadowing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Individual training programs for people with high repeat call volume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954483B-A8A7-4C4E-905A-28F3C3551213}"/>
              </a:ext>
            </a:extLst>
          </p:cNvPr>
          <p:cNvSpPr/>
          <p:nvPr/>
        </p:nvSpPr>
        <p:spPr>
          <a:xfrm>
            <a:off x="498474" y="6381596"/>
            <a:ext cx="22631400" cy="1161128"/>
          </a:xfrm>
          <a:prstGeom prst="roundRect">
            <a:avLst>
              <a:gd name="adj" fmla="val 1613"/>
            </a:avLst>
          </a:prstGeom>
          <a:solidFill>
            <a:srgbClr val="F7C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Bonus program to reduce repeat calls and maintain overall call volume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93425FE0-1AC2-3845-8C00-6A94476A96D0}"/>
              </a:ext>
            </a:extLst>
          </p:cNvPr>
          <p:cNvSpPr/>
          <p:nvPr/>
        </p:nvSpPr>
        <p:spPr>
          <a:xfrm rot="5400000">
            <a:off x="11247437" y="-5380040"/>
            <a:ext cx="1143001" cy="22021801"/>
          </a:xfrm>
          <a:prstGeom prst="rightBrace">
            <a:avLst>
              <a:gd name="adj1" fmla="val 48333"/>
              <a:gd name="adj2" fmla="val 50000"/>
            </a:avLst>
          </a:prstGeom>
          <a:ln w="31750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76095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1B5709-0B57-D045-9040-135BB8C715DA}"/>
              </a:ext>
            </a:extLst>
          </p:cNvPr>
          <p:cNvSpPr/>
          <p:nvPr/>
        </p:nvSpPr>
        <p:spPr>
          <a:xfrm>
            <a:off x="503237" y="182562"/>
            <a:ext cx="22631400" cy="1066800"/>
          </a:xfrm>
          <a:prstGeom prst="roundRect">
            <a:avLst>
              <a:gd name="adj" fmla="val 1613"/>
            </a:avLst>
          </a:prstGeom>
          <a:solidFill>
            <a:srgbClr val="F4F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Reports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5CAC7C1-6D88-6B4A-8690-C7970B878431}"/>
              </a:ext>
            </a:extLst>
          </p:cNvPr>
          <p:cNvSpPr/>
          <p:nvPr/>
        </p:nvSpPr>
        <p:spPr>
          <a:xfrm>
            <a:off x="4984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Problems generated by repeat calls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475368-7F35-0841-B54A-3A4D1A3F15C0}"/>
              </a:ext>
            </a:extLst>
          </p:cNvPr>
          <p:cNvSpPr/>
          <p:nvPr/>
        </p:nvSpPr>
        <p:spPr>
          <a:xfrm>
            <a:off x="122332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Agents who generate repeat calls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78FE81-BCFB-3C45-8D1A-173DE2E6A0D6}"/>
              </a:ext>
            </a:extLst>
          </p:cNvPr>
          <p:cNvSpPr txBox="1"/>
          <p:nvPr/>
        </p:nvSpPr>
        <p:spPr>
          <a:xfrm>
            <a:off x="498474" y="3230562"/>
            <a:ext cx="109013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Everyone receives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Training programs to address each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Updated reference manuals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2D8A21-481C-334A-85E9-7B9ABEB0B3E6}"/>
              </a:ext>
            </a:extLst>
          </p:cNvPr>
          <p:cNvSpPr txBox="1"/>
          <p:nvPr/>
        </p:nvSpPr>
        <p:spPr>
          <a:xfrm>
            <a:off x="12233274" y="3230562"/>
            <a:ext cx="109013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Results go to individuals and their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Call shadowing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Individual training programs for people with high repeat call volume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7D88D73-060C-BB4F-A7D0-6D35F6312D0D}"/>
              </a:ext>
            </a:extLst>
          </p:cNvPr>
          <p:cNvSpPr/>
          <p:nvPr/>
        </p:nvSpPr>
        <p:spPr>
          <a:xfrm>
            <a:off x="498474" y="9174162"/>
            <a:ext cx="22631400" cy="2819400"/>
          </a:xfrm>
          <a:prstGeom prst="roundRect">
            <a:avLst>
              <a:gd name="adj" fmla="val 1613"/>
            </a:avLst>
          </a:prstGeom>
          <a:solidFill>
            <a:srgbClr val="9BC1BC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Consequences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Better use of resources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Reduction in call backs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Maintain/increase customer loyalty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954483B-A8A7-4C4E-905A-28F3C3551213}"/>
              </a:ext>
            </a:extLst>
          </p:cNvPr>
          <p:cNvSpPr/>
          <p:nvPr/>
        </p:nvSpPr>
        <p:spPr>
          <a:xfrm>
            <a:off x="498474" y="6381596"/>
            <a:ext cx="22631400" cy="1161128"/>
          </a:xfrm>
          <a:prstGeom prst="roundRect">
            <a:avLst>
              <a:gd name="adj" fmla="val 1613"/>
            </a:avLst>
          </a:prstGeom>
          <a:solidFill>
            <a:srgbClr val="F7C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Bonus program to reduce repeat calls and maintain overall call volume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93425FE0-1AC2-3845-8C00-6A94476A96D0}"/>
              </a:ext>
            </a:extLst>
          </p:cNvPr>
          <p:cNvSpPr/>
          <p:nvPr/>
        </p:nvSpPr>
        <p:spPr>
          <a:xfrm rot="5400000">
            <a:off x="11247437" y="-5380040"/>
            <a:ext cx="1143001" cy="22021801"/>
          </a:xfrm>
          <a:prstGeom prst="rightBrace">
            <a:avLst>
              <a:gd name="adj1" fmla="val 48333"/>
              <a:gd name="adj2" fmla="val 50000"/>
            </a:avLst>
          </a:prstGeom>
          <a:ln w="31750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065614A-F72D-C740-A778-858A9231ED65}"/>
              </a:ext>
            </a:extLst>
          </p:cNvPr>
          <p:cNvSpPr/>
          <p:nvPr/>
        </p:nvSpPr>
        <p:spPr>
          <a:xfrm rot="5400000">
            <a:off x="11128374" y="7916862"/>
            <a:ext cx="1371600" cy="990600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9313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1B5709-0B57-D045-9040-135BB8C715DA}"/>
              </a:ext>
            </a:extLst>
          </p:cNvPr>
          <p:cNvSpPr/>
          <p:nvPr/>
        </p:nvSpPr>
        <p:spPr>
          <a:xfrm>
            <a:off x="503237" y="182562"/>
            <a:ext cx="22631400" cy="1066800"/>
          </a:xfrm>
          <a:prstGeom prst="roundRect">
            <a:avLst>
              <a:gd name="adj" fmla="val 1613"/>
            </a:avLst>
          </a:prstGeom>
          <a:solidFill>
            <a:srgbClr val="F4F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Reports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5CAC7C1-6D88-6B4A-8690-C7970B878431}"/>
              </a:ext>
            </a:extLst>
          </p:cNvPr>
          <p:cNvSpPr/>
          <p:nvPr/>
        </p:nvSpPr>
        <p:spPr>
          <a:xfrm>
            <a:off x="4984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Problems generated by repeat calls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475368-7F35-0841-B54A-3A4D1A3F15C0}"/>
              </a:ext>
            </a:extLst>
          </p:cNvPr>
          <p:cNvSpPr/>
          <p:nvPr/>
        </p:nvSpPr>
        <p:spPr>
          <a:xfrm>
            <a:off x="122332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Agents who generate repeat calls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78FE81-BCFB-3C45-8D1A-173DE2E6A0D6}"/>
              </a:ext>
            </a:extLst>
          </p:cNvPr>
          <p:cNvSpPr txBox="1"/>
          <p:nvPr/>
        </p:nvSpPr>
        <p:spPr>
          <a:xfrm>
            <a:off x="498474" y="3230562"/>
            <a:ext cx="109013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Everyone receives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Training programs to address each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Updated reference manuals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2D8A21-481C-334A-85E9-7B9ABEB0B3E6}"/>
              </a:ext>
            </a:extLst>
          </p:cNvPr>
          <p:cNvSpPr txBox="1"/>
          <p:nvPr/>
        </p:nvSpPr>
        <p:spPr>
          <a:xfrm>
            <a:off x="12233274" y="3230562"/>
            <a:ext cx="109013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Results go to individuals and their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Call shadowing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Individual training programs for people with high repeat call volume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7D88D73-060C-BB4F-A7D0-6D35F6312D0D}"/>
              </a:ext>
            </a:extLst>
          </p:cNvPr>
          <p:cNvSpPr/>
          <p:nvPr/>
        </p:nvSpPr>
        <p:spPr>
          <a:xfrm>
            <a:off x="498474" y="9174162"/>
            <a:ext cx="22631400" cy="2819400"/>
          </a:xfrm>
          <a:prstGeom prst="roundRect">
            <a:avLst>
              <a:gd name="adj" fmla="val 1613"/>
            </a:avLst>
          </a:prstGeom>
          <a:solidFill>
            <a:srgbClr val="9BC1BC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Consequences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Better use of resources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Reduction in call backs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Maintain/increase customer loyalty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954483B-A8A7-4C4E-905A-28F3C3551213}"/>
              </a:ext>
            </a:extLst>
          </p:cNvPr>
          <p:cNvSpPr/>
          <p:nvPr/>
        </p:nvSpPr>
        <p:spPr>
          <a:xfrm>
            <a:off x="498474" y="6381596"/>
            <a:ext cx="22631400" cy="1161128"/>
          </a:xfrm>
          <a:prstGeom prst="roundRect">
            <a:avLst>
              <a:gd name="adj" fmla="val 1613"/>
            </a:avLst>
          </a:prstGeom>
          <a:solidFill>
            <a:srgbClr val="F7C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Bonus program to reduce repeat calls and maintain overall call volume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93425FE0-1AC2-3845-8C00-6A94476A96D0}"/>
              </a:ext>
            </a:extLst>
          </p:cNvPr>
          <p:cNvSpPr/>
          <p:nvPr/>
        </p:nvSpPr>
        <p:spPr>
          <a:xfrm rot="5400000">
            <a:off x="11247437" y="-5380040"/>
            <a:ext cx="1143001" cy="22021801"/>
          </a:xfrm>
          <a:prstGeom prst="rightBrace">
            <a:avLst>
              <a:gd name="adj1" fmla="val 48333"/>
              <a:gd name="adj2" fmla="val 50000"/>
            </a:avLst>
          </a:prstGeom>
          <a:ln w="31750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065614A-F72D-C740-A778-858A9231ED65}"/>
              </a:ext>
            </a:extLst>
          </p:cNvPr>
          <p:cNvSpPr/>
          <p:nvPr/>
        </p:nvSpPr>
        <p:spPr>
          <a:xfrm rot="5400000">
            <a:off x="11128374" y="7916862"/>
            <a:ext cx="1371600" cy="990600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25300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2FC1E-E431-F843-A92F-C459CC2A6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Revisit lead vs lag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E0D74-BBA6-6B47-8268-FD916A109E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Lead</a:t>
            </a:r>
          </a:p>
          <a:p>
            <a:pPr lvl="1"/>
            <a:r>
              <a:rPr lang="en-US" dirty="0"/>
              <a:t>Problems generated by repeat calls</a:t>
            </a:r>
          </a:p>
          <a:p>
            <a:pPr lvl="1"/>
            <a:r>
              <a:rPr lang="en-US" dirty="0"/>
              <a:t>Agents who generate repeat calls</a:t>
            </a:r>
          </a:p>
          <a:p>
            <a:r>
              <a:rPr lang="en-US" dirty="0"/>
              <a:t>Was lag information at one point, now we’re getting additional benefit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4F78A-57D3-834E-92C5-DF848E3E05F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Lag</a:t>
            </a:r>
          </a:p>
          <a:p>
            <a:pPr lvl="1"/>
            <a:r>
              <a:rPr lang="en-US" dirty="0"/>
              <a:t>Calls logged by…</a:t>
            </a:r>
          </a:p>
          <a:p>
            <a:pPr lvl="2"/>
            <a:r>
              <a:rPr lang="en-US" dirty="0"/>
              <a:t>Time</a:t>
            </a:r>
          </a:p>
          <a:p>
            <a:pPr lvl="2"/>
            <a:r>
              <a:rPr lang="en-US" dirty="0"/>
              <a:t>Agent</a:t>
            </a:r>
          </a:p>
          <a:p>
            <a:pPr lvl="2"/>
            <a:r>
              <a:rPr lang="en-US" dirty="0"/>
              <a:t>Call reason</a:t>
            </a:r>
          </a:p>
          <a:p>
            <a:r>
              <a:rPr lang="en-US" dirty="0"/>
              <a:t>Continue collecting this data over time</a:t>
            </a:r>
          </a:p>
        </p:txBody>
      </p:sp>
    </p:spTree>
    <p:extLst>
      <p:ext uri="{BB962C8B-B14F-4D97-AF65-F5344CB8AC3E}">
        <p14:creationId xmlns:p14="http://schemas.microsoft.com/office/powerpoint/2010/main" val="453827212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72ECB-F10E-244D-90B6-8EF75D77C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Revisit types of information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586B989-58AA-3F44-91C3-167EA9E8D296}"/>
              </a:ext>
            </a:extLst>
          </p:cNvPr>
          <p:cNvSpPr/>
          <p:nvPr/>
        </p:nvSpPr>
        <p:spPr>
          <a:xfrm>
            <a:off x="1778000" y="2087562"/>
            <a:ext cx="19431000" cy="3048000"/>
          </a:xfrm>
          <a:prstGeom prst="roundRect">
            <a:avLst>
              <a:gd name="adj" fmla="val 4321"/>
            </a:avLst>
          </a:prstGeom>
          <a:solidFill>
            <a:srgbClr val="123F68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400" dirty="0"/>
              <a:t>Strategic Information</a:t>
            </a:r>
          </a:p>
          <a:p>
            <a:r>
              <a:rPr lang="en-US" sz="4000" dirty="0"/>
              <a:t>Customers dissatisfied with call center performance</a:t>
            </a:r>
          </a:p>
          <a:p>
            <a:r>
              <a:rPr lang="en-US" sz="4000" dirty="0"/>
              <a:t>Company needs to reduce cost by 10%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C194535-E871-BE4F-B637-374E45759D6E}"/>
              </a:ext>
            </a:extLst>
          </p:cNvPr>
          <p:cNvSpPr/>
          <p:nvPr/>
        </p:nvSpPr>
        <p:spPr>
          <a:xfrm>
            <a:off x="1778000" y="5364162"/>
            <a:ext cx="19431000" cy="3048000"/>
          </a:xfrm>
          <a:prstGeom prst="roundRect">
            <a:avLst>
              <a:gd name="adj" fmla="val 4321"/>
            </a:avLst>
          </a:prstGeom>
          <a:solidFill>
            <a:srgbClr val="84B08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400" dirty="0"/>
              <a:t>Tactical Information</a:t>
            </a:r>
            <a:endParaRPr lang="en-US" sz="3600" dirty="0"/>
          </a:p>
          <a:p>
            <a:r>
              <a:rPr lang="en-US" sz="3600" dirty="0"/>
              <a:t>Call back reasons</a:t>
            </a:r>
          </a:p>
          <a:p>
            <a:r>
              <a:rPr lang="en-US" sz="3600" dirty="0"/>
              <a:t>Call backs by agent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67C6310-AF61-CE40-80CB-B26E08ABB46D}"/>
              </a:ext>
            </a:extLst>
          </p:cNvPr>
          <p:cNvSpPr/>
          <p:nvPr/>
        </p:nvSpPr>
        <p:spPr>
          <a:xfrm>
            <a:off x="1798637" y="8640762"/>
            <a:ext cx="19431000" cy="3048000"/>
          </a:xfrm>
          <a:prstGeom prst="roundRect">
            <a:avLst>
              <a:gd name="adj" fmla="val 4321"/>
            </a:avLst>
          </a:prstGeom>
          <a:solidFill>
            <a:srgbClr val="885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400" dirty="0"/>
              <a:t>Operational Information</a:t>
            </a:r>
          </a:p>
          <a:p>
            <a:r>
              <a:rPr lang="en-US" sz="4000" dirty="0"/>
              <a:t>Training done by agent</a:t>
            </a:r>
          </a:p>
          <a:p>
            <a:r>
              <a:rPr lang="en-US" sz="4000" dirty="0"/>
              <a:t>Individual training program</a:t>
            </a:r>
          </a:p>
          <a:p>
            <a:r>
              <a:rPr lang="en-US" sz="4000" dirty="0"/>
              <a:t>Playbooks/solutions for solving individual problems</a:t>
            </a:r>
          </a:p>
        </p:txBody>
      </p:sp>
    </p:spTree>
    <p:extLst>
      <p:ext uri="{BB962C8B-B14F-4D97-AF65-F5344CB8AC3E}">
        <p14:creationId xmlns:p14="http://schemas.microsoft.com/office/powerpoint/2010/main" val="25734664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CA654-21E3-B143-A7B1-0AE53B882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to turn lag into lead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0EC79-91FD-9641-8C0D-03E29CD21A98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At this point, need to add additional tags to data so we know which tactics were done</a:t>
            </a:r>
          </a:p>
          <a:p>
            <a:r>
              <a:rPr lang="en-US" dirty="0"/>
              <a:t>Need to save information on what was done and when</a:t>
            </a:r>
          </a:p>
          <a:p>
            <a:r>
              <a:rPr lang="en-US" dirty="0"/>
              <a:t>Later will want to understand which tactics produced results</a:t>
            </a:r>
          </a:p>
          <a:p>
            <a:r>
              <a:rPr lang="en-US" dirty="0"/>
              <a:t>Want to do more of what worked and less of what didn’t</a:t>
            </a:r>
          </a:p>
        </p:txBody>
      </p:sp>
    </p:spTree>
    <p:extLst>
      <p:ext uri="{BB962C8B-B14F-4D97-AF65-F5344CB8AC3E}">
        <p14:creationId xmlns:p14="http://schemas.microsoft.com/office/powerpoint/2010/main" val="1999419920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00B13BF-C6C0-EE46-8E8A-FFA39B9C4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23409275" cy="13167717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1140301" y="3030966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Used this example to understand how to balance resource minimization with customer experience</a:t>
            </a:r>
          </a:p>
          <a:p>
            <a:pPr>
              <a:spcAft>
                <a:spcPts val="6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Also discussed how to adjust an existing process to meet updated strategic objectives</a:t>
            </a:r>
          </a:p>
          <a:p>
            <a:pPr>
              <a:spcAft>
                <a:spcPts val="6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Used lead information (based on saved lag information) to uncover tactics and adjust operations</a:t>
            </a:r>
          </a:p>
        </p:txBody>
      </p:sp>
    </p:spTree>
    <p:extLst>
      <p:ext uri="{BB962C8B-B14F-4D97-AF65-F5344CB8AC3E}">
        <p14:creationId xmlns:p14="http://schemas.microsoft.com/office/powerpoint/2010/main" val="319654928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AD81-47B0-0047-92CC-13D9954DD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about optimization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FC080-B0C9-314D-B467-2A95370888CE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Optimization is the process of adjusting your actions to meet some goal subject to a set of constraints</a:t>
            </a:r>
          </a:p>
          <a:p>
            <a:r>
              <a:rPr lang="en-US" dirty="0"/>
              <a:t>Two ways to optimize</a:t>
            </a:r>
          </a:p>
          <a:p>
            <a:pPr lvl="1"/>
            <a:r>
              <a:rPr lang="en-US" dirty="0"/>
              <a:t>Ensure a better use of resources</a:t>
            </a:r>
          </a:p>
          <a:p>
            <a:pPr lvl="1"/>
            <a:r>
              <a:rPr lang="en-US" dirty="0"/>
              <a:t>Improve the results of the process</a:t>
            </a:r>
          </a:p>
          <a:p>
            <a:r>
              <a:rPr lang="en-US" dirty="0"/>
              <a:t>Strategy will serve as a set of constraints (restrict scope)</a:t>
            </a:r>
          </a:p>
          <a:p>
            <a:pPr lvl="1"/>
            <a:r>
              <a:rPr lang="en-US" dirty="0"/>
              <a:t>Ex. Cut costs while maintaining customer satisfaction</a:t>
            </a:r>
          </a:p>
        </p:txBody>
      </p:sp>
    </p:spTree>
    <p:extLst>
      <p:ext uri="{BB962C8B-B14F-4D97-AF65-F5344CB8AC3E}">
        <p14:creationId xmlns:p14="http://schemas.microsoft.com/office/powerpoint/2010/main" val="121384199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9863E-93D7-E54B-B59C-719B11F0A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center strategic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AFE4C-3E65-B84E-AB6B-78B7F04EC20D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CRM department found that canceling customers were dissatisfied with call center service =&gt; customer satisfaction must increase</a:t>
            </a:r>
          </a:p>
          <a:p>
            <a:r>
              <a:rPr lang="en-US" dirty="0"/>
              <a:t>Second strategic requirement =&gt; reduce costs by 10%</a:t>
            </a:r>
          </a:p>
        </p:txBody>
      </p:sp>
    </p:spTree>
    <p:extLst>
      <p:ext uri="{BB962C8B-B14F-4D97-AF65-F5344CB8AC3E}">
        <p14:creationId xmlns:p14="http://schemas.microsoft.com/office/powerpoint/2010/main" val="131911414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BF109-ACB4-F142-BB30-321170FA6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center process</a:t>
            </a:r>
          </a:p>
        </p:txBody>
      </p:sp>
    </p:spTree>
    <p:extLst>
      <p:ext uri="{BB962C8B-B14F-4D97-AF65-F5344CB8AC3E}">
        <p14:creationId xmlns:p14="http://schemas.microsoft.com/office/powerpoint/2010/main" val="298912035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F6630-C915-3048-AE8E-6CE5E1C9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requirement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D3D9738-8C7F-204E-AF22-88CF9CE0932E}"/>
              </a:ext>
            </a:extLst>
          </p:cNvPr>
          <p:cNvSpPr/>
          <p:nvPr/>
        </p:nvSpPr>
        <p:spPr>
          <a:xfrm>
            <a:off x="1170464" y="4678362"/>
            <a:ext cx="10762773" cy="7315200"/>
          </a:xfrm>
          <a:prstGeom prst="roundRect">
            <a:avLst>
              <a:gd name="adj" fmla="val 1613"/>
            </a:avLst>
          </a:prstGeom>
          <a:solidFill>
            <a:srgbClr val="F7C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Information needed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Call volume by agent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Return call volume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1433D72-55B4-1249-BAFC-E9C6D801E44B}"/>
              </a:ext>
            </a:extLst>
          </p:cNvPr>
          <p:cNvSpPr/>
          <p:nvPr/>
        </p:nvSpPr>
        <p:spPr>
          <a:xfrm>
            <a:off x="1170464" y="1854708"/>
            <a:ext cx="10762773" cy="2518854"/>
          </a:xfrm>
          <a:prstGeom prst="roundRect">
            <a:avLst>
              <a:gd name="adj" fmla="val 1613"/>
            </a:avLst>
          </a:prstGeom>
          <a:solidFill>
            <a:srgbClr val="F4F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Tactical goal = reduce call backs by 20%</a:t>
            </a:r>
          </a:p>
        </p:txBody>
      </p:sp>
    </p:spTree>
    <p:extLst>
      <p:ext uri="{BB962C8B-B14F-4D97-AF65-F5344CB8AC3E}">
        <p14:creationId xmlns:p14="http://schemas.microsoft.com/office/powerpoint/2010/main" val="277011070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F6630-C915-3048-AE8E-6CE5E1C9E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requirement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D3D9738-8C7F-204E-AF22-88CF9CE0932E}"/>
              </a:ext>
            </a:extLst>
          </p:cNvPr>
          <p:cNvSpPr/>
          <p:nvPr/>
        </p:nvSpPr>
        <p:spPr>
          <a:xfrm>
            <a:off x="1170464" y="4678362"/>
            <a:ext cx="10762773" cy="7315200"/>
          </a:xfrm>
          <a:prstGeom prst="roundRect">
            <a:avLst>
              <a:gd name="adj" fmla="val 1613"/>
            </a:avLst>
          </a:prstGeom>
          <a:solidFill>
            <a:srgbClr val="F7C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Information needed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Call volume by agent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Return call volume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1433D72-55B4-1249-BAFC-E9C6D801E44B}"/>
              </a:ext>
            </a:extLst>
          </p:cNvPr>
          <p:cNvSpPr/>
          <p:nvPr/>
        </p:nvSpPr>
        <p:spPr>
          <a:xfrm>
            <a:off x="1170464" y="1854708"/>
            <a:ext cx="10762773" cy="2518854"/>
          </a:xfrm>
          <a:prstGeom prst="roundRect">
            <a:avLst>
              <a:gd name="adj" fmla="val 1613"/>
            </a:avLst>
          </a:prstGeom>
          <a:solidFill>
            <a:srgbClr val="F4F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Tactical goal = reduce call backs by 20%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40EEA8-4564-A34B-951D-F49DF6A93069}"/>
              </a:ext>
            </a:extLst>
          </p:cNvPr>
          <p:cNvSpPr txBox="1"/>
          <p:nvPr/>
        </p:nvSpPr>
        <p:spPr>
          <a:xfrm>
            <a:off x="15782449" y="7612687"/>
            <a:ext cx="6477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Call back time window = 1 week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9F36D2A6-A828-9C4A-838F-8AEFF3B951F2}"/>
              </a:ext>
            </a:extLst>
          </p:cNvPr>
          <p:cNvSpPr/>
          <p:nvPr/>
        </p:nvSpPr>
        <p:spPr>
          <a:xfrm>
            <a:off x="12163980" y="7840662"/>
            <a:ext cx="3429000" cy="990600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25177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1B5709-0B57-D045-9040-135BB8C715DA}"/>
              </a:ext>
            </a:extLst>
          </p:cNvPr>
          <p:cNvSpPr/>
          <p:nvPr/>
        </p:nvSpPr>
        <p:spPr>
          <a:xfrm>
            <a:off x="503237" y="182562"/>
            <a:ext cx="22631400" cy="1066800"/>
          </a:xfrm>
          <a:prstGeom prst="roundRect">
            <a:avLst>
              <a:gd name="adj" fmla="val 1613"/>
            </a:avLst>
          </a:prstGeom>
          <a:solidFill>
            <a:srgbClr val="F4F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44391688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1B5709-0B57-D045-9040-135BB8C715DA}"/>
              </a:ext>
            </a:extLst>
          </p:cNvPr>
          <p:cNvSpPr/>
          <p:nvPr/>
        </p:nvSpPr>
        <p:spPr>
          <a:xfrm>
            <a:off x="503237" y="182562"/>
            <a:ext cx="22631400" cy="1066800"/>
          </a:xfrm>
          <a:prstGeom prst="roundRect">
            <a:avLst>
              <a:gd name="adj" fmla="val 1613"/>
            </a:avLst>
          </a:prstGeom>
          <a:solidFill>
            <a:srgbClr val="F4F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Reports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5CAC7C1-6D88-6B4A-8690-C7970B878431}"/>
              </a:ext>
            </a:extLst>
          </p:cNvPr>
          <p:cNvSpPr/>
          <p:nvPr/>
        </p:nvSpPr>
        <p:spPr>
          <a:xfrm>
            <a:off x="4984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Problems generated by repeat calls</a:t>
            </a:r>
          </a:p>
        </p:txBody>
      </p:sp>
    </p:spTree>
    <p:extLst>
      <p:ext uri="{BB962C8B-B14F-4D97-AF65-F5344CB8AC3E}">
        <p14:creationId xmlns:p14="http://schemas.microsoft.com/office/powerpoint/2010/main" val="340624899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F1B5709-0B57-D045-9040-135BB8C715DA}"/>
              </a:ext>
            </a:extLst>
          </p:cNvPr>
          <p:cNvSpPr/>
          <p:nvPr/>
        </p:nvSpPr>
        <p:spPr>
          <a:xfrm>
            <a:off x="503237" y="182562"/>
            <a:ext cx="22631400" cy="1066800"/>
          </a:xfrm>
          <a:prstGeom prst="roundRect">
            <a:avLst>
              <a:gd name="adj" fmla="val 1613"/>
            </a:avLst>
          </a:prstGeom>
          <a:solidFill>
            <a:srgbClr val="F4F1B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Reports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5CAC7C1-6D88-6B4A-8690-C7970B878431}"/>
              </a:ext>
            </a:extLst>
          </p:cNvPr>
          <p:cNvSpPr/>
          <p:nvPr/>
        </p:nvSpPr>
        <p:spPr>
          <a:xfrm>
            <a:off x="4984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Problems generated by repeat calls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475368-7F35-0841-B54A-3A4D1A3F15C0}"/>
              </a:ext>
            </a:extLst>
          </p:cNvPr>
          <p:cNvSpPr/>
          <p:nvPr/>
        </p:nvSpPr>
        <p:spPr>
          <a:xfrm>
            <a:off x="12233274" y="1706562"/>
            <a:ext cx="10901363" cy="1066800"/>
          </a:xfrm>
          <a:prstGeom prst="roundRect">
            <a:avLst>
              <a:gd name="adj" fmla="val 1613"/>
            </a:avLst>
          </a:prstGeom>
          <a:solidFill>
            <a:srgbClr val="ED6A5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Agents who generate repeat calls</a:t>
            </a:r>
          </a:p>
        </p:txBody>
      </p:sp>
    </p:spTree>
    <p:extLst>
      <p:ext uri="{BB962C8B-B14F-4D97-AF65-F5344CB8AC3E}">
        <p14:creationId xmlns:p14="http://schemas.microsoft.com/office/powerpoint/2010/main" val="248641044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10997</TotalTime>
  <Words>619</Words>
  <Application>Microsoft Macintosh PowerPoint</Application>
  <PresentationFormat>Custom</PresentationFormat>
  <Paragraphs>116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ＭＳ Ｐゴシック</vt:lpstr>
      <vt:lpstr>Arial</vt:lpstr>
      <vt:lpstr>Calibri</vt:lpstr>
      <vt:lpstr>Online Programs Template White[1]</vt:lpstr>
      <vt:lpstr>PowerPoint Presentation</vt:lpstr>
      <vt:lpstr>Notes about optimization</vt:lpstr>
      <vt:lpstr>Call center strategic objectives</vt:lpstr>
      <vt:lpstr>Call center process</vt:lpstr>
      <vt:lpstr>Information requirement</vt:lpstr>
      <vt:lpstr>Information requirement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Revisit lead vs lag</vt:lpstr>
      <vt:lpstr>Revisit types of information</vt:lpstr>
      <vt:lpstr>Planning to turn lag into lead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353</cp:revision>
  <dcterms:created xsi:type="dcterms:W3CDTF">2007-05-02T01:14:38Z</dcterms:created>
  <dcterms:modified xsi:type="dcterms:W3CDTF">2019-06-26T18:45:54Z</dcterms:modified>
</cp:coreProperties>
</file>

<file path=docProps/thumbnail.jpeg>
</file>